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4" r:id="rId2"/>
    <p:sldId id="368" r:id="rId3"/>
    <p:sldId id="305" r:id="rId4"/>
    <p:sldId id="308" r:id="rId5"/>
    <p:sldId id="382" r:id="rId6"/>
    <p:sldId id="384" r:id="rId7"/>
    <p:sldId id="309" r:id="rId8"/>
    <p:sldId id="315" r:id="rId9"/>
    <p:sldId id="287" r:id="rId10"/>
    <p:sldId id="345" r:id="rId11"/>
    <p:sldId id="341" r:id="rId12"/>
    <p:sldId id="342" r:id="rId13"/>
    <p:sldId id="318" r:id="rId14"/>
    <p:sldId id="343" r:id="rId15"/>
    <p:sldId id="344" r:id="rId16"/>
    <p:sldId id="334" r:id="rId17"/>
    <p:sldId id="338" r:id="rId18"/>
    <p:sldId id="386" r:id="rId19"/>
    <p:sldId id="385" r:id="rId20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0352"/>
    <a:srgbClr val="EE0472"/>
    <a:srgbClr val="D60093"/>
    <a:srgbClr val="F1B1CF"/>
    <a:srgbClr val="F7CEE2"/>
    <a:srgbClr val="FDEE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00" autoAdjust="0"/>
    <p:restoredTop sz="96323" autoAdjust="0"/>
  </p:normalViewPr>
  <p:slideViewPr>
    <p:cSldViewPr snapToGrid="0">
      <p:cViewPr varScale="1">
        <p:scale>
          <a:sx n="67" d="100"/>
          <a:sy n="67" d="100"/>
        </p:scale>
        <p:origin x="5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BECEF-ECA1-4577-BBD9-DB88B2EAFB8E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2791E-3F2D-40FE-9029-F9D914C6C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969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F5BC4B-6272-4D97-AC05-98632195412F}" type="datetimeFigureOut">
              <a:rPr lang="en-US"/>
              <a:t>10/3/2025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82D06D-9D73-4895-A8FE-DAF055913AF6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93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442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635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383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00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974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6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512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0006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82D06D-9D73-4895-A8FE-DAF055913AF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4595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548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3328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9167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279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374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2182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524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9687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425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2D06D-9D73-4895-A8FE-DAF055913AF6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271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9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57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567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869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145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733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459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113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651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37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394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bg1"/>
            </a:gs>
            <a:gs pos="100000">
              <a:srgbClr val="F1B1C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75A82-B499-42A3-ACEF-B349FE69227B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E6731-3751-4317-A294-717D6CD3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167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81445" y="1946275"/>
            <a:ext cx="11519500" cy="280076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A90352"/>
                </a:solidFill>
                <a:latin typeface="HfW precursive" panose="00000500000000000000" pitchFamily="2" charset="0"/>
              </a:rPr>
              <a:t>EYFS Maths Workshop </a:t>
            </a:r>
          </a:p>
          <a:p>
            <a:pPr algn="ctr"/>
            <a:endParaRPr lang="en-US" sz="4400" b="1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algn="ctr"/>
            <a:endParaRPr lang="en-US" sz="4400" b="1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US" sz="4400" b="1" dirty="0">
                <a:solidFill>
                  <a:srgbClr val="A90352"/>
                </a:solidFill>
                <a:latin typeface="HfW precursive" panose="00000500000000000000" pitchFamily="2" charset="0"/>
              </a:rPr>
              <a:t>October 2025</a:t>
            </a:r>
          </a:p>
        </p:txBody>
      </p:sp>
    </p:spTree>
    <p:extLst>
      <p:ext uri="{BB962C8B-B14F-4D97-AF65-F5344CB8AC3E}">
        <p14:creationId xmlns:p14="http://schemas.microsoft.com/office/powerpoint/2010/main" val="3094818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12904" y="-64264"/>
            <a:ext cx="10544232" cy="772519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A90352"/>
                </a:solidFill>
                <a:latin typeface="HfW precursive" panose="00000500000000000000" pitchFamily="2" charset="0"/>
              </a:rPr>
              <a:t>Aims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Early Learning Goal (ELGs)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What your children are taught and how (CPA) </a:t>
            </a:r>
          </a:p>
          <a:p>
            <a:pPr>
              <a:lnSpc>
                <a:spcPct val="150000"/>
              </a:lnSpc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Transition to Year 1 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Supporting your children with their learning</a:t>
            </a:r>
          </a:p>
          <a:p>
            <a:pPr>
              <a:lnSpc>
                <a:spcPct val="150000"/>
              </a:lnSpc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219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90944" y="177291"/>
            <a:ext cx="11710555" cy="52014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b="1" dirty="0">
                <a:solidFill>
                  <a:srgbClr val="A90352"/>
                </a:solidFill>
                <a:latin typeface="HfW precursive" panose="00000500000000000000" pitchFamily="2" charset="0"/>
              </a:rPr>
              <a:t>ELGs</a:t>
            </a:r>
          </a:p>
          <a:p>
            <a:r>
              <a:rPr lang="en-GB" sz="32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Number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Have a deep understanding of number to 10, including the composition of each number.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Subitise (recognise quantities without counting) up to 5.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Automatically recall (without reference to rhymes, counting or other aids) number bonds up to 5 (including subtraction facts) and some number bonds to 10, including double facts. </a:t>
            </a:r>
          </a:p>
        </p:txBody>
      </p:sp>
    </p:spTree>
    <p:extLst>
      <p:ext uri="{BB962C8B-B14F-4D97-AF65-F5344CB8AC3E}">
        <p14:creationId xmlns:p14="http://schemas.microsoft.com/office/powerpoint/2010/main" val="2881883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0" y="409265"/>
            <a:ext cx="11658600" cy="5509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2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Numerical Patterns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Verbally count beyond 20, recognising the pattern of the counting system.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Compare quantities up to 10 in different contexts, recognising when one quantity is greater than, less than or the same as the other quantity.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Explore and represent patterns within numbers to 10, including evens and odds, double facts and how quantities are distributed equally.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90945" y="1352914"/>
            <a:ext cx="11367655" cy="138499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6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5205" y="275696"/>
            <a:ext cx="10116629" cy="4608428"/>
            <a:chOff x="3005019" y="-392519"/>
            <a:chExt cx="7575203" cy="5131564"/>
          </a:xfrm>
        </p:grpSpPr>
        <p:sp>
          <p:nvSpPr>
            <p:cNvPr id="2" name="Rectangle 1"/>
            <p:cNvSpPr/>
            <p:nvPr/>
          </p:nvSpPr>
          <p:spPr>
            <a:xfrm>
              <a:off x="3005019" y="-392519"/>
              <a:ext cx="7575203" cy="20220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000" u="sng" dirty="0">
                  <a:solidFill>
                    <a:srgbClr val="A90352"/>
                  </a:solidFill>
                  <a:latin typeface="HfW precursive" panose="00000500000000000000" pitchFamily="2" charset="0"/>
                </a:rPr>
                <a:t>Prior Learning </a:t>
              </a:r>
            </a:p>
            <a:p>
              <a:r>
                <a:rPr lang="en-US" sz="3600" dirty="0">
                  <a:solidFill>
                    <a:srgbClr val="A90352"/>
                  </a:solidFill>
                  <a:latin typeface="HfW precursive" panose="00000500000000000000" pitchFamily="2" charset="0"/>
                </a:rPr>
                <a:t> </a:t>
              </a:r>
            </a:p>
            <a:p>
              <a:endParaRPr lang="en-US" sz="3600" i="1" dirty="0">
                <a:solidFill>
                  <a:srgbClr val="A90352"/>
                </a:solidFill>
                <a:latin typeface="HfW precursive" panose="00000500000000000000" pitchFamily="2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85626" y="2227098"/>
              <a:ext cx="35154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4800" i="1" dirty="0">
                <a:solidFill>
                  <a:srgbClr val="A90352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740101" y="3908048"/>
              <a:ext cx="260649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4800" i="1" dirty="0">
                <a:solidFill>
                  <a:srgbClr val="A90352"/>
                </a:solidFill>
              </a:endParaRPr>
            </a:p>
          </p:txBody>
        </p:sp>
      </p:grpSp>
      <p:pic>
        <p:nvPicPr>
          <p:cNvPr id="2050" name="Picture 2" descr="The Forgetting Curve: The Reason to Review Your Notes">
            <a:extLst>
              <a:ext uri="{FF2B5EF4-FFF2-40B4-BE49-F238E27FC236}">
                <a16:creationId xmlns:a16="http://schemas.microsoft.com/office/drawing/2014/main" id="{30264B82-C0BF-470F-BFAD-6E9E26B7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714" y="1021123"/>
            <a:ext cx="7607275" cy="485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106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5205" y="275696"/>
            <a:ext cx="10116629" cy="4608428"/>
            <a:chOff x="3005019" y="-392519"/>
            <a:chExt cx="7575203" cy="5131564"/>
          </a:xfrm>
        </p:grpSpPr>
        <p:sp>
          <p:nvSpPr>
            <p:cNvPr id="2" name="Rectangle 1"/>
            <p:cNvSpPr/>
            <p:nvPr/>
          </p:nvSpPr>
          <p:spPr>
            <a:xfrm>
              <a:off x="3005019" y="-392519"/>
              <a:ext cx="7575203" cy="7882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000" u="sng" dirty="0">
                  <a:solidFill>
                    <a:srgbClr val="A90352"/>
                  </a:solidFill>
                  <a:latin typeface="HfW precursive" panose="00000500000000000000" pitchFamily="2" charset="0"/>
                </a:rPr>
                <a:t>Automaticity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85626" y="2227098"/>
              <a:ext cx="35154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4800" i="1" dirty="0">
                <a:solidFill>
                  <a:srgbClr val="A90352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740101" y="3908048"/>
              <a:ext cx="260649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4800" i="1" dirty="0">
                <a:solidFill>
                  <a:srgbClr val="A90352"/>
                </a:solidFill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47A57721-DE56-4902-B218-79AFB68A56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49" y="828634"/>
            <a:ext cx="7070929" cy="472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80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31" y="5644505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25631" y="5524403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11161" y="123553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u="sng" dirty="0">
                <a:solidFill>
                  <a:srgbClr val="A90352"/>
                </a:solidFill>
                <a:latin typeface="HfW precursive" panose="00000500000000000000" pitchFamily="2" charset="0"/>
              </a:rPr>
              <a:t>Counting in EYFS</a:t>
            </a:r>
          </a:p>
        </p:txBody>
      </p:sp>
      <p:sp>
        <p:nvSpPr>
          <p:cNvPr id="3" name="Rectangle 2"/>
          <p:cNvSpPr/>
          <p:nvPr/>
        </p:nvSpPr>
        <p:spPr>
          <a:xfrm>
            <a:off x="225631" y="877106"/>
            <a:ext cx="11857512" cy="600164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Underpins success in all areas of </a:t>
            </a:r>
            <a:r>
              <a:rPr lang="en-US" sz="3200" dirty="0" err="1">
                <a:solidFill>
                  <a:srgbClr val="A90352"/>
                </a:solidFill>
                <a:latin typeface="HfW precursive" panose="00000500000000000000" pitchFamily="2" charset="0"/>
              </a:rPr>
              <a:t>maths</a:t>
            </a: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Count in ones forwards and back to 20 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rgbClr val="A90352"/>
                </a:solidFill>
                <a:latin typeface="HfW precursive" panose="00000500000000000000" pitchFamily="2" charset="0"/>
              </a:rPr>
              <a:t>Recognise</a:t>
            </a: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 numbers to 20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Play counting games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Listen out for number pronunciation – teen and 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2078" y="3806462"/>
            <a:ext cx="1195832" cy="132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24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86509" y="135994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u="sng" dirty="0">
                <a:solidFill>
                  <a:srgbClr val="A90352"/>
                </a:solidFill>
                <a:latin typeface="HfW precursive" panose="00000500000000000000" pitchFamily="2" charset="0"/>
              </a:rPr>
              <a:t>Number recognition </a:t>
            </a:r>
          </a:p>
        </p:txBody>
      </p:sp>
      <p:sp>
        <p:nvSpPr>
          <p:cNvPr id="3" name="Rectangle 2"/>
          <p:cNvSpPr/>
          <p:nvPr/>
        </p:nvSpPr>
        <p:spPr>
          <a:xfrm>
            <a:off x="231303" y="520714"/>
            <a:ext cx="11504814" cy="446276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Number rhymes – formation of numbers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Flashcard number cards- number recognition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Drawing numbers with magic pens/ sand/ chalk</a:t>
            </a:r>
          </a:p>
          <a:p>
            <a:pPr lvl="1">
              <a:lnSpc>
                <a:spcPct val="150000"/>
              </a:lnSpc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lvl="1">
              <a:lnSpc>
                <a:spcPct val="150000"/>
              </a:lnSpc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D0836B-F7CA-412B-96AD-A05E2776AF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7771" y="3609323"/>
            <a:ext cx="1488539" cy="21309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03DC58-738A-428E-9D42-ACCB37EE21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4332" y="3612646"/>
            <a:ext cx="1488539" cy="21275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3068C1-4687-48CF-9B6D-29F68441C3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0893" y="3609323"/>
            <a:ext cx="1488539" cy="216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626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58542" y="283972"/>
            <a:ext cx="32893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 err="1">
                <a:solidFill>
                  <a:srgbClr val="A90352"/>
                </a:solidFill>
                <a:latin typeface="HfW precursive" panose="00000500000000000000" pitchFamily="2" charset="0"/>
              </a:rPr>
              <a:t>Subitising</a:t>
            </a:r>
            <a:endParaRPr lang="en-US" sz="3200" i="1" u="sng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42" y="1315283"/>
            <a:ext cx="6356990" cy="41038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6993228" y="98223"/>
            <a:ext cx="4972349" cy="5555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Ability to see an amount of objects and know how many there are without counting.</a:t>
            </a:r>
            <a:endParaRPr lang="en-US" sz="36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Pattern spotting, spatial patterns.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Helps develop arithmetic strategies.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Dot images, shown quickly.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Use of fingers and other resources.</a:t>
            </a:r>
          </a:p>
        </p:txBody>
      </p:sp>
    </p:spTree>
    <p:extLst>
      <p:ext uri="{BB962C8B-B14F-4D97-AF65-F5344CB8AC3E}">
        <p14:creationId xmlns:p14="http://schemas.microsoft.com/office/powerpoint/2010/main" val="1017235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4" y="6127831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55814" y="6007729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011020" y="244956"/>
            <a:ext cx="7594402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Addition- concrete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8084" y="952982"/>
            <a:ext cx="11362545" cy="467820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Starting with objects: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Numicon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Toys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First, then, now stories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10s frames and counters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Counting all / count on from the greatest number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Adding zero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90352"/>
                </a:solidFill>
                <a:latin typeface="HfW precursive" panose="00000500000000000000" pitchFamily="2" charset="0"/>
              </a:rPr>
              <a:t>Adding two one digit numbers</a:t>
            </a:r>
          </a:p>
          <a:p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640" y="192564"/>
            <a:ext cx="3003457" cy="22507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699" y="3435533"/>
            <a:ext cx="3967398" cy="157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906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080532" y="193751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Addition- </a:t>
            </a:r>
            <a:r>
              <a:rPr lang="en-GB" sz="4400" b="1" u="sng" dirty="0" err="1">
                <a:solidFill>
                  <a:srgbClr val="A90352"/>
                </a:solidFill>
                <a:latin typeface="HfW precursive" panose="00000500000000000000" pitchFamily="2" charset="0"/>
              </a:rPr>
              <a:t>pictoral</a:t>
            </a:r>
            <a:r>
              <a:rPr lang="en-GB" sz="44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290945" y="1147073"/>
            <a:ext cx="11504814" cy="35394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Then encouraging pictorial representations by drawing objects or crosses</a:t>
            </a:r>
          </a:p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934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86509" y="143139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Addition- abstract </a:t>
            </a:r>
          </a:p>
        </p:txBody>
      </p:sp>
      <p:sp>
        <p:nvSpPr>
          <p:cNvPr id="3" name="Rectangle 2"/>
          <p:cNvSpPr/>
          <p:nvPr/>
        </p:nvSpPr>
        <p:spPr>
          <a:xfrm>
            <a:off x="186443" y="912580"/>
            <a:ext cx="10471992" cy="532453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Progressing to abstract calculations – mentally: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Head and fingers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Doubles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Number bonds to 5 (10 after Christmas)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280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86509" y="149722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Subtraction- concrete</a:t>
            </a:r>
          </a:p>
        </p:txBody>
      </p:sp>
      <p:sp>
        <p:nvSpPr>
          <p:cNvPr id="3" name="Rectangle 2"/>
          <p:cNvSpPr/>
          <p:nvPr/>
        </p:nvSpPr>
        <p:spPr>
          <a:xfrm>
            <a:off x="22153" y="1023456"/>
            <a:ext cx="11923114" cy="501675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With objects: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Numicon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Toys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10s frames and counters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First, then, now or bus stories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Subtracting zero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90352"/>
                </a:solidFill>
                <a:latin typeface="HfW precursive" panose="00000500000000000000" pitchFamily="2" charset="0"/>
              </a:rPr>
              <a:t>Subtracting a one digit number from another one digit number</a:t>
            </a:r>
          </a:p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610" y="2181256"/>
            <a:ext cx="2850150" cy="2135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352" y="919163"/>
            <a:ext cx="2907364" cy="1157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4AD473-3EBE-4FD7-A309-71A4874AC6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3710" y="2393941"/>
            <a:ext cx="2239539" cy="207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893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86509" y="0"/>
            <a:ext cx="7594402" cy="93871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Subtraction- </a:t>
            </a:r>
            <a:r>
              <a:rPr lang="en-GB" sz="4000" b="1" u="sng" dirty="0" err="1">
                <a:solidFill>
                  <a:srgbClr val="A90352"/>
                </a:solidFill>
                <a:latin typeface="HfW precursive" panose="00000500000000000000" pitchFamily="2" charset="0"/>
              </a:rPr>
              <a:t>pictoral</a:t>
            </a:r>
            <a:endParaRPr lang="en-GB" sz="4000" b="1" u="sng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3221" y="1096835"/>
            <a:ext cx="11368088" cy="677877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Drawing objects (the whole) and crossing off parts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Crosses, pictures </a:t>
            </a:r>
          </a:p>
          <a:p>
            <a:pPr>
              <a:lnSpc>
                <a:spcPct val="150000"/>
              </a:lnSpc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algn="ctr">
              <a:lnSpc>
                <a:spcPct val="150000"/>
              </a:lnSpc>
            </a:pPr>
            <a:endParaRPr lang="en-US" sz="8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081D61-2196-4D22-8B5B-A2413C4E14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906" t="19833" r="30906" b="18000"/>
          <a:stretch/>
        </p:blipFill>
        <p:spPr>
          <a:xfrm>
            <a:off x="7012169" y="2031763"/>
            <a:ext cx="4549140" cy="40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34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46151" y="211458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Subtraction - abstract</a:t>
            </a:r>
          </a:p>
        </p:txBody>
      </p:sp>
      <p:sp>
        <p:nvSpPr>
          <p:cNvPr id="3" name="Rectangle 2"/>
          <p:cNvSpPr/>
          <p:nvPr/>
        </p:nvSpPr>
        <p:spPr>
          <a:xfrm>
            <a:off x="26831" y="1338900"/>
            <a:ext cx="12033042" cy="298543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Progressing to abstract calculations – mentally: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Counting back from the greatest number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Head and fingers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Number bonds to 5 </a:t>
            </a:r>
            <a:endParaRPr lang="en-US" sz="3200" dirty="0">
              <a:solidFill>
                <a:srgbClr val="A903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07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77788" y="106893"/>
            <a:ext cx="7594402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44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Number</a:t>
            </a:r>
            <a:endParaRPr lang="en-GB" sz="4400" b="1" u="sng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0945" y="716115"/>
            <a:ext cx="11368088" cy="920251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Exploring odd and even numbers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Ordering non consecutive numbers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Sharing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Finding half of objects and amounts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Doubling sets of objects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Learning number facts and using them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1 more and 1 less facts</a:t>
            </a:r>
          </a:p>
          <a:p>
            <a:endParaRPr lang="en-US" sz="3200" dirty="0">
              <a:solidFill>
                <a:srgbClr val="A90352"/>
              </a:solidFill>
            </a:endParaRPr>
          </a:p>
          <a:p>
            <a:pPr algn="ctr"/>
            <a:endParaRPr lang="en-US" sz="96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9795" y="106893"/>
            <a:ext cx="3751731" cy="26709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31413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99356" y="980899"/>
            <a:ext cx="12092644" cy="846385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Lesson format (counting, fluency, task) </a:t>
            </a:r>
          </a:p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Still using concrete resources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Progressive and sequenced to build on learning.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Automaticity </a:t>
            </a:r>
          </a:p>
          <a:p>
            <a:endParaRPr lang="en-US" sz="3200" dirty="0">
              <a:solidFill>
                <a:srgbClr val="A90352"/>
              </a:solidFill>
              <a:latin typeface="Sassoon Infant Rg" panose="02000503030000020003" pitchFamily="50" charset="0"/>
            </a:endParaRPr>
          </a:p>
          <a:p>
            <a:endParaRPr lang="en-US" sz="3200" dirty="0">
              <a:solidFill>
                <a:srgbClr val="A90352"/>
              </a:solidFill>
            </a:endParaRPr>
          </a:p>
          <a:p>
            <a:pPr algn="ctr"/>
            <a:endParaRPr lang="en-US" sz="96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2537675" y="603468"/>
            <a:ext cx="9448368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Transition to Year 1</a:t>
            </a:r>
            <a:endParaRPr lang="en-GB" sz="3200" b="1" u="sng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464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98400" y="518666"/>
            <a:ext cx="12092644" cy="1043362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rgbClr val="A90352"/>
                </a:solidFill>
                <a:latin typeface="HfW precursive" panose="00000500000000000000" pitchFamily="2" charset="0"/>
              </a:rPr>
              <a:t>Cbeebies</a:t>
            </a: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 clips '</a:t>
            </a:r>
            <a:r>
              <a:rPr lang="en-US" sz="3200" dirty="0" err="1">
                <a:solidFill>
                  <a:srgbClr val="A90352"/>
                </a:solidFill>
                <a:latin typeface="HfW precursive" panose="00000500000000000000" pitchFamily="2" charset="0"/>
              </a:rPr>
              <a:t>Numberblocks</a:t>
            </a: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‘ </a:t>
            </a:r>
          </a:p>
          <a:p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rgbClr val="A90352"/>
                </a:solidFill>
                <a:latin typeface="HfW precursive" panose="00000500000000000000" pitchFamily="2" charset="0"/>
              </a:rPr>
              <a:t>Practise</a:t>
            </a: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 counting up and back from 20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Practise writing numbers to pick up number reversals</a:t>
            </a: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Learning news/ Home learning challenges – coming soon!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A90352"/>
                </a:solidFill>
                <a:latin typeface="HfW precursive" panose="00000500000000000000" pitchFamily="2" charset="0"/>
              </a:rPr>
              <a:t>Real life </a:t>
            </a:r>
            <a:r>
              <a:rPr lang="en-US" sz="3200" dirty="0" err="1">
                <a:solidFill>
                  <a:srgbClr val="A90352"/>
                </a:solidFill>
                <a:latin typeface="HfW precursive" panose="00000500000000000000" pitchFamily="2" charset="0"/>
              </a:rPr>
              <a:t>maths</a:t>
            </a:r>
            <a:endParaRPr lang="en-US" sz="3200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endParaRPr lang="en-US" sz="3200" dirty="0">
              <a:solidFill>
                <a:srgbClr val="A90352"/>
              </a:solidFill>
              <a:latin typeface="Sassoon Infant Rg" panose="02000503030000020003" pitchFamily="50" charset="0"/>
            </a:endParaRPr>
          </a:p>
          <a:p>
            <a:endParaRPr lang="en-US" sz="3200" dirty="0">
              <a:solidFill>
                <a:srgbClr val="A90352"/>
              </a:solidFill>
              <a:latin typeface="Sassoon Infant Rg" panose="02000503030000020003" pitchFamily="50" charset="0"/>
            </a:endParaRPr>
          </a:p>
          <a:p>
            <a:endParaRPr lang="en-US" sz="3200" dirty="0">
              <a:solidFill>
                <a:srgbClr val="A90352"/>
              </a:solidFill>
            </a:endParaRPr>
          </a:p>
          <a:p>
            <a:pPr algn="ctr"/>
            <a:endParaRPr lang="en-US" sz="96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395848" y="167694"/>
            <a:ext cx="9448368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u="sng" dirty="0">
                <a:solidFill>
                  <a:srgbClr val="A90352"/>
                </a:solidFill>
                <a:latin typeface="HfW precursive" panose="00000500000000000000" pitchFamily="2" charset="0"/>
              </a:rPr>
              <a:t>How could you help at home?</a:t>
            </a:r>
            <a:endParaRPr lang="en-GB" sz="3200" b="1" u="sng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253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TEACH_Pink_School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5" y="5997202"/>
            <a:ext cx="1895564" cy="6186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290945" y="5877100"/>
            <a:ext cx="11504815" cy="0"/>
          </a:xfrm>
          <a:prstGeom prst="line">
            <a:avLst/>
          </a:prstGeom>
          <a:ln w="28575">
            <a:solidFill>
              <a:srgbClr val="EE047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98400" y="518666"/>
            <a:ext cx="12092644" cy="501675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endParaRPr lang="en-US" sz="3200" dirty="0">
              <a:solidFill>
                <a:srgbClr val="A90352"/>
              </a:solidFill>
              <a:latin typeface="Sassoon Infant Rg" panose="02000503030000020003" pitchFamily="50" charset="0"/>
            </a:endParaRPr>
          </a:p>
          <a:p>
            <a:endParaRPr lang="en-US" sz="3200" dirty="0">
              <a:solidFill>
                <a:srgbClr val="A90352"/>
              </a:solidFill>
              <a:latin typeface="Sassoon Infant Rg" panose="02000503030000020003" pitchFamily="50" charset="0"/>
            </a:endParaRPr>
          </a:p>
          <a:p>
            <a:endParaRPr lang="en-US" sz="3200" dirty="0">
              <a:solidFill>
                <a:srgbClr val="A90352"/>
              </a:solidFill>
            </a:endParaRPr>
          </a:p>
          <a:p>
            <a:pPr algn="ctr"/>
            <a:endParaRPr lang="en-US" sz="96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A9035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51153"/>
            <a:ext cx="12192000" cy="424731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5400" b="1" dirty="0">
                <a:solidFill>
                  <a:srgbClr val="A90352"/>
                </a:solidFill>
                <a:latin typeface="HfW precursive" panose="00000500000000000000" pitchFamily="2" charset="0"/>
              </a:rPr>
              <a:t>Thank you for coming.</a:t>
            </a:r>
          </a:p>
          <a:p>
            <a:pPr algn="ctr"/>
            <a:endParaRPr lang="en-US" sz="5400" b="1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algn="ctr"/>
            <a:endParaRPr lang="en-US" sz="5400" b="1" dirty="0">
              <a:solidFill>
                <a:srgbClr val="A90352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US" sz="5400" b="1" dirty="0">
                <a:solidFill>
                  <a:srgbClr val="A90352"/>
                </a:solidFill>
                <a:latin typeface="HfW precursive" panose="00000500000000000000" pitchFamily="2" charset="0"/>
              </a:rPr>
              <a:t>If you have any questions, please ask us.</a:t>
            </a:r>
            <a:endParaRPr lang="en-GB" sz="5400" b="1" dirty="0">
              <a:solidFill>
                <a:srgbClr val="A90352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192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2524</TotalTime>
  <Words>529</Words>
  <Application>Microsoft Office PowerPoint</Application>
  <PresentationFormat>Widescreen</PresentationFormat>
  <Paragraphs>158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HfW precursive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TEACH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Butt</dc:creator>
  <cp:lastModifiedBy>Abigail Langley</cp:lastModifiedBy>
  <cp:revision>247</cp:revision>
  <cp:lastPrinted>2020-11-20T10:53:37Z</cp:lastPrinted>
  <dcterms:created xsi:type="dcterms:W3CDTF">2017-01-09T12:05:04Z</dcterms:created>
  <dcterms:modified xsi:type="dcterms:W3CDTF">2025-10-03T09:50:46Z</dcterms:modified>
</cp:coreProperties>
</file>